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6" r:id="rId5"/>
    <p:sldId id="267" r:id="rId6"/>
    <p:sldId id="262" r:id="rId7"/>
    <p:sldId id="275" r:id="rId8"/>
    <p:sldId id="276" r:id="rId9"/>
    <p:sldId id="271" r:id="rId10"/>
    <p:sldId id="272" r:id="rId11"/>
    <p:sldId id="280" r:id="rId12"/>
    <p:sldId id="264" r:id="rId13"/>
    <p:sldId id="279" r:id="rId14"/>
    <p:sldId id="260" r:id="rId15"/>
    <p:sldId id="281" r:id="rId16"/>
    <p:sldId id="283" r:id="rId17"/>
    <p:sldId id="261" r:id="rId18"/>
    <p:sldId id="265" r:id="rId19"/>
    <p:sldId id="284" r:id="rId20"/>
    <p:sldId id="268" r:id="rId21"/>
    <p:sldId id="277" r:id="rId22"/>
    <p:sldId id="278" r:id="rId23"/>
    <p:sldId id="282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84124" autoAdjust="0"/>
  </p:normalViewPr>
  <p:slideViewPr>
    <p:cSldViewPr>
      <p:cViewPr varScale="1">
        <p:scale>
          <a:sx n="74" d="100"/>
          <a:sy n="74" d="100"/>
        </p:scale>
        <p:origin x="-1733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36207-3275-443C-841A-0FE1E2B65F32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A6F324-E711-4C3E-9FC7-3D59A6AF85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2411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E047E-3A48-48B9-B031-2FE1CEE2D67B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8648E2-FE7F-4A2D-8C61-26E11D62629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37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276B3-B787-4C4F-BA69-F9AC51A11E10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C6452-9F0B-47E9-8C0A-D6FAD0F9EEC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746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714F2-6F4F-4DAB-AFAE-031DC907B43C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4E6EB-F742-454C-AA06-B2777348E81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1382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4FBB0-21A6-4DAA-9AE0-DD16FAA2507B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D5F7EF-A50B-4F3A-B276-5F28C3BC4A1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1712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17A9D-478D-4983-86DB-0AC8C5F9E862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A0EDCC-741C-4ECA-8394-C936FA39A24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4483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89FA6-A73C-4E9B-A071-6C3442A31D66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E266BA-0E18-4CD7-A99D-3D0BC2F468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1349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0FD79-B1C4-4252-8B7E-8FB710C3E800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DDF7A4-3615-4869-A2EB-1CE2FB4A0A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7903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A89B7-DF2B-4446-BB1A-BBDD9DD35AE6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0ED1F-1A1B-4484-9344-B467244ACA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028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43C78-B5D3-458B-90C0-976E707D0D9F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591E89-5775-4E97-8C9D-041FC47099F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7653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43700-496A-4DA2-B97B-25BB00AEE90C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57A0D-724B-4DAE-8E57-5D5D18CEB8C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9370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B85DEE-0E1A-4990-9F4F-C81B9F306C1A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95AD145-9917-4D93-A135-FFE33866E14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бюджетное учреждение 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14 «Ладушки» г. Белорецк муниципального района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Белорецкий район Республики Башкортостан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622425" y="4221088"/>
            <a:ext cx="7270055" cy="2232248"/>
          </a:xfrm>
        </p:spPr>
        <p:txBody>
          <a:bodyPr/>
          <a:lstStyle/>
          <a:p>
            <a:pPr marL="0" indent="0" algn="r" eaLnBrk="1" hangingPunct="1">
              <a:buNone/>
            </a:pP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работу</a:t>
            </a:r>
          </a:p>
          <a:p>
            <a:pPr marL="0" indent="0" algn="r" eaLnBrk="1" hangingPunct="1">
              <a:buNone/>
            </a:pP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pPr marL="0" indent="0" algn="r" eaLnBrk="1" hangingPunct="1">
              <a:buNone/>
            </a:pPr>
            <a:r>
              <a:rPr lang="ru-RU" alt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Баклыкова</a:t>
            </a: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Е.Е</a:t>
            </a:r>
            <a:r>
              <a:rPr lang="ru-RU" alt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 eaLnBrk="1" hangingPunct="1">
              <a:buNone/>
            </a:pPr>
            <a:endParaRPr lang="ru-RU" alt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None/>
            </a:pPr>
            <a:endParaRPr lang="ru-RU" alt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None/>
            </a:pPr>
            <a:r>
              <a:rPr lang="ru-RU" alt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2024г.</a:t>
            </a:r>
            <a:endParaRPr lang="ru-RU" alt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628798"/>
            <a:ext cx="7344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Презентация опыта работы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«Развитие поисково-исследовательской деятельности в процессе </a:t>
            </a:r>
            <a: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экспериментирования»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17129934048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2" t="3747" r="16096" b="5413"/>
          <a:stretch/>
        </p:blipFill>
        <p:spPr bwMode="auto">
          <a:xfrm>
            <a:off x="179512" y="2636912"/>
            <a:ext cx="4639319" cy="4087938"/>
          </a:xfrm>
          <a:prstGeom prst="round2DiagRect">
            <a:avLst>
              <a:gd name="adj1" fmla="val 16667"/>
              <a:gd name="adj2" fmla="val 965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171299340485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0" t="3659" r="17365" b="9552"/>
          <a:stretch/>
        </p:blipFill>
        <p:spPr bwMode="auto">
          <a:xfrm>
            <a:off x="4368473" y="332761"/>
            <a:ext cx="4628742" cy="38882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88553" y="4680713"/>
            <a:ext cx="39086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Опыты с водой, опыты с песком, с флорой и др.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655927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Картотеки опытов,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в работе с детьми</a:t>
            </a:r>
          </a:p>
        </p:txBody>
      </p:sp>
    </p:spTree>
    <p:extLst>
      <p:ext uri="{BB962C8B-B14F-4D97-AF65-F5344CB8AC3E}">
        <p14:creationId xmlns:p14="http://schemas.microsoft.com/office/powerpoint/2010/main" val="3476383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литература, схемы, используемые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работе с детьми</a:t>
            </a:r>
            <a:r>
              <a:rPr lang="ru-RU" b="1" i="1" dirty="0"/>
              <a:t/>
            </a:r>
            <a:br>
              <a:rPr lang="ru-RU" b="1" i="1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53318"/>
            <a:ext cx="3456384" cy="3805546"/>
          </a:xfrm>
          <a:prstGeom prst="rect">
            <a:avLst/>
          </a:prstGeom>
        </p:spPr>
      </p:pic>
      <p:pic>
        <p:nvPicPr>
          <p:cNvPr id="5" name="Picture 7" descr="D:\2. Таня - работа\Г.Н\image1 (9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196752"/>
            <a:ext cx="3257239" cy="24770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067944" y="3673815"/>
            <a:ext cx="50760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 уголке предусмотрены места, где размещаются </a:t>
            </a:r>
            <a: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различные коллекции: редкие предметы</a:t>
            </a:r>
            <a:b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ru-RU" sz="2000" b="1" i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ракушки, камни </a:t>
            </a:r>
            <a: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 т. п</a:t>
            </a:r>
            <a:r>
              <a:rPr lang="ru-RU" sz="2000" b="1" i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.);</a:t>
            </a:r>
            <a: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место для </a:t>
            </a:r>
            <a:r>
              <a:rPr lang="ru-RU" sz="2000" b="1" i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приборов;</a:t>
            </a:r>
            <a: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место для хранения материалов (природного, «бросового» </a:t>
            </a:r>
            <a:r>
              <a:rPr lang="ru-RU" sz="2000" b="1" i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);</a:t>
            </a:r>
            <a: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место для проведения </a:t>
            </a:r>
            <a:r>
              <a:rPr lang="ru-RU" sz="2000" b="1" i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опытов;</a:t>
            </a:r>
            <a: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место для неструктурированных материалов (песок, вода</a:t>
            </a:r>
            <a:r>
              <a:rPr lang="ru-RU" sz="2000" b="1" i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пенопласт и др.)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966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835696" y="764704"/>
            <a:ext cx="6984776" cy="5616624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Aft>
                <a:spcPts val="750"/>
              </a:spcAft>
            </a:pPr>
            <a:r>
              <a:rPr lang="ru-RU" alt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br>
              <a:rPr lang="ru-RU" alt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Дошкольники-прирождённые </a:t>
            </a:r>
            <a:br>
              <a:rPr lang="ru-RU" alt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исследователи.</a:t>
            </a:r>
            <a:r>
              <a:rPr lang="ru-RU" altLang="ru-RU" sz="2400" b="1" i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i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i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i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i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6-м, 7-м году жизни все более углубляются представления детей об окружающем мире, эксперименты усложняются по содержанию и методике проведения.</a:t>
            </a: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инициатива по проведению экспериментов чаще принадлежит детям. </a:t>
            </a:r>
            <a:endParaRPr lang="ru-RU" altLang="ru-RU" sz="24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3" descr="C:\Users\User\Desktop\17129934043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12604"/>
            <a:ext cx="4099404" cy="25563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опытно-экспериментальной деятельности детей старшего дошкольного возраста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0" y="1600200"/>
            <a:ext cx="4680520" cy="4637112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этой работы реализуется в следующих трех блоках педагогического процесса</a:t>
            </a:r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- </a:t>
            </a: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 организованные занятия по познавательной деятельности с включенными опытами по заданной теме</a:t>
            </a:r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- </a:t>
            </a: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педагога с детьми;</a:t>
            </a:r>
            <a:b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свободная самостоятельная деятельность детей.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4" name="Picture 2" descr="https://sun9-10.userapi.com/impg/MrzGqx1qbWFfiOpKl1ebSFBxqAAk_QQrAB5ong/3t103TcC1AE.jpg?size=1918x2160&amp;quality=95&amp;sign=88d83850858812eaea3f3a38c4b84c6d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2911518" cy="34037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752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17129934044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2" r="5874" b="6404"/>
          <a:stretch/>
        </p:blipFill>
        <p:spPr bwMode="auto">
          <a:xfrm>
            <a:off x="97140" y="188640"/>
            <a:ext cx="4330844" cy="25718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60032" y="260648"/>
            <a:ext cx="3672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Рассматривание 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детьми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частичек 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пыли под микроскопом</a:t>
            </a:r>
          </a:p>
        </p:txBody>
      </p:sp>
      <p:pic>
        <p:nvPicPr>
          <p:cNvPr id="5" name="Picture 2" descr="C:\Users\User\Desktop\17129934047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165" y="1440536"/>
            <a:ext cx="4390142" cy="28525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17129934046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2" y="3933056"/>
            <a:ext cx="4754870" cy="26792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3105835"/>
            <a:ext cx="41227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Рассматривание частичек пыли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 микроскопом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48064" y="4581128"/>
            <a:ext cx="40141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Рассматривание ракушек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камней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Структура проведения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опытов:</a:t>
            </a:r>
            <a:endParaRPr lang="ru-RU" sz="2800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600200"/>
            <a:ext cx="7067128" cy="4525963"/>
          </a:xfrm>
        </p:spPr>
        <p:txBody>
          <a:bodyPr/>
          <a:lstStyle/>
          <a:p>
            <a:pPr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 Постановка проблемы.</a:t>
            </a:r>
          </a:p>
          <a:p>
            <a:pPr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 Поиск путей решения проблемы.</a:t>
            </a:r>
          </a:p>
          <a:p>
            <a:pPr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 Проведение эксперимента.</a:t>
            </a:r>
          </a:p>
          <a:p>
            <a:pPr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 Обсуждение увиденных результатов.</a:t>
            </a:r>
          </a:p>
          <a:p>
            <a:pPr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 Формулировка выводов.  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556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Опыт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«Как увидеть воздух»</a:t>
            </a:r>
            <a:endParaRPr lang="ru-RU" sz="2400" dirty="0"/>
          </a:p>
        </p:txBody>
      </p:sp>
      <p:pic>
        <p:nvPicPr>
          <p:cNvPr id="2050" name="Picture 2" descr="C:\Users\Галина\Desktop\Баклыкова\23 д.с\IMG-20240416-WA00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396044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Галина\Desktop\Баклыкова\23 д.с\IMG-20240417-WA00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425" y="980728"/>
            <a:ext cx="3905821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221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17129934046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9"/>
            <a:ext cx="6120680" cy="3096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23720" y="404664"/>
            <a:ext cx="23407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Опыт «Вода принимает форму сосуда»</a:t>
            </a:r>
          </a:p>
        </p:txBody>
      </p:sp>
      <p:pic>
        <p:nvPicPr>
          <p:cNvPr id="4" name="Picture 2" descr="C:\Users\User\Desktop\1712993404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01008"/>
            <a:ext cx="5976663" cy="31182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613666"/>
            <a:ext cx="21602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Опыт «Окрашивание воды»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476003" y="4293096"/>
            <a:ext cx="4199120" cy="1928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endParaRPr lang="ru-RU" alt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User\Desktop\171299340479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4" r="13620"/>
          <a:stretch/>
        </p:blipFill>
        <p:spPr bwMode="auto">
          <a:xfrm>
            <a:off x="2411760" y="3068960"/>
            <a:ext cx="6164587" cy="3482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17129934047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133" y="132446"/>
            <a:ext cx="5040560" cy="2648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548680"/>
            <a:ext cx="24482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«Лилии распустились»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9214"/>
          </a:xfrm>
        </p:spPr>
        <p:txBody>
          <a:bodyPr/>
          <a:lstStyle/>
          <a:p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Опыт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«Цветная соль»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Галина\Desktop\Баклыкова\23 д.с\IMG-20240417-WA002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50657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Галина\Desktop\Баклыкова\23 д.с\IMG-20240417-WA00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84984"/>
            <a:ext cx="5506830" cy="336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08105" y="1484784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Окрашивание соли мелками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84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476375" y="274638"/>
            <a:ext cx="7210425" cy="1858962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dirty="0">
                <a:solidFill>
                  <a:srgbClr val="666666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>
                <a:solidFill>
                  <a:srgbClr val="666666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ru-RU" alt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908720"/>
            <a:ext cx="75608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Детское экспериментирование – стержень любого процесса детского творчества. Деятельность экспериментирования, взятая во всей ее полноте и уверенности, является всеобщим способом функционирования психики» - Н.Н.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Поддъяков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20139" y="4775215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Волшебная вода</a:t>
            </a:r>
          </a:p>
        </p:txBody>
      </p:sp>
      <p:pic>
        <p:nvPicPr>
          <p:cNvPr id="10242" name="Picture 2" descr="C:\Users\User\Desktop\nabor_dlya_issledovanii_bymbaram_volshebnie_kristalli_chydesno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586837"/>
            <a:ext cx="4659513" cy="465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69269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Опыт «Волшебное дерево из кристаллов»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20139" y="4775215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Волшебная вода</a:t>
            </a:r>
          </a:p>
        </p:txBody>
      </p:sp>
      <p:pic>
        <p:nvPicPr>
          <p:cNvPr id="11266" name="Picture 2" descr="C:\Users\User\Desktop\1712993404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683" y="189208"/>
            <a:ext cx="5970339" cy="3240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65659" y="4027001"/>
            <a:ext cx="25259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Собрали  с детьми фигурку дерева из картона и вылили специальный раствор в подставку дерева </a:t>
            </a:r>
          </a:p>
        </p:txBody>
      </p:sp>
      <p:pic>
        <p:nvPicPr>
          <p:cNvPr id="11267" name="Picture 3" descr="C:\Users\User\Desktop\17129934045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67" y="3501008"/>
            <a:ext cx="5791247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0067" y="548680"/>
            <a:ext cx="2520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опыта понадобилось: картонная фигурка дерева, специальный раствор, подставка для дерева</a:t>
            </a:r>
          </a:p>
        </p:txBody>
      </p:sp>
    </p:spTree>
    <p:extLst>
      <p:ext uri="{BB962C8B-B14F-4D97-AF65-F5344CB8AC3E}">
        <p14:creationId xmlns:p14="http://schemas.microsoft.com/office/powerpoint/2010/main" val="1034622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20139" y="4775215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Волшебная вода</a:t>
            </a:r>
          </a:p>
        </p:txBody>
      </p:sp>
      <p:pic>
        <p:nvPicPr>
          <p:cNvPr id="12290" name="Picture 2" descr="C:\Users\User\Desktop\17129934044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977" y="188640"/>
            <a:ext cx="5869503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06376" y="836712"/>
            <a:ext cx="2011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 через 1 час</a:t>
            </a:r>
          </a:p>
        </p:txBody>
      </p:sp>
      <p:pic>
        <p:nvPicPr>
          <p:cNvPr id="12291" name="Picture 3" descr="C:\Users\User\Desktop\17129934044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4" y="3155851"/>
            <a:ext cx="5693691" cy="3577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84168" y="4293096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Спустя 7 часов получились такие деревья</a:t>
            </a:r>
          </a:p>
        </p:txBody>
      </p:sp>
    </p:spTree>
    <p:extLst>
      <p:ext uri="{BB962C8B-B14F-4D97-AF65-F5344CB8AC3E}">
        <p14:creationId xmlns:p14="http://schemas.microsoft.com/office/powerpoint/2010/main" val="1339154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21288"/>
            <a:ext cx="8229600" cy="576064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5904656"/>
          </a:xfrm>
        </p:spPr>
        <p:txBody>
          <a:bodyPr/>
          <a:lstStyle/>
          <a:p>
            <a:pPr algn="just"/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жизни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чёткой границы между жизнью и экспериментированием, между жизнью и обучением. Эксперимент - это не самоцель, а только способ ознакомления детей  с миром, в котором им предстоит жить. Очень важно, как входит окружающий мир в жизненный опыт ребёнка, как он эмоционально им осваивается. Я стараюсь заразить детей собственным энтузиазмом, восхищением прекрасным, потому что только положительное накопление эмоций даёт толчок к творчеству. Только через действие ребёнок сможет познать многообразие окружающего мира и определить собственное место в нём.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“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Умейте открыть перед ребенком в окружающем мире что-то одно, но открыть так, чтобы кусочек жизни заиграл перед детьми всеми красками радуги. Оставляйте всегда что-то недосказанное, чтобы ребенку захотелось еще и еще раз возвратится к тому, что он узнал” </a:t>
            </a:r>
            <a:b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Сухомлинский</a:t>
            </a:r>
            <a:endParaRPr lang="ru-RU" sz="20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125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403350" y="188913"/>
            <a:ext cx="7489825" cy="6335712"/>
          </a:xfrm>
        </p:spPr>
        <p:txBody>
          <a:bodyPr/>
          <a:lstStyle/>
          <a:p>
            <a:pPr marL="342900" indent="-342900" algn="l" eaLnBrk="1" hangingPunct="1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altLang="ru-RU" sz="20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</a:t>
            </a:r>
            <a:r>
              <a:rPr lang="ru-RU" alt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опытно- </a:t>
            </a: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экспериментальной деятельности дошкольников является развитие свободной творческой </a:t>
            </a:r>
            <a:r>
              <a:rPr lang="ru-RU" alt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инициативной личности</a:t>
            </a: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Детское </a:t>
            </a: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 это один из методов обучения и развития естественнонаучных представлений дошкольников. </a:t>
            </a:r>
            <a:b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ходе опытно-экспериментальной деятельности дошкольник учится наблюдать, размышлять, сравнивать, отвечать на вопросы, делать выводы, устанавливать причинно-следственную связь,  соблюдать правила безопасности, углублять представление о живой и неживой природе, явлениях и объектах окружающего мира.</a:t>
            </a: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систематизированных поисково-познавательных знаний детей, становление опытно-экспериментальных действий формирует основы логического мышления, обеспечивает максимальную эффективность интеллектуального развития дошкольников и их полноценную готовность к обучению в школе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400" dirty="0">
                <a:solidFill>
                  <a:srgbClr val="3B38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2400" dirty="0">
                <a:solidFill>
                  <a:srgbClr val="3B38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20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250" y="260350"/>
            <a:ext cx="7057206" cy="5865813"/>
          </a:xfrm>
        </p:spPr>
        <p:txBody>
          <a:bodyPr/>
          <a:lstStyle/>
          <a:p>
            <a:pPr marL="0" indent="0" algn="just"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altLang="ru-RU" sz="2400" i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</a:pP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способность видеть многообразие мира в системе взаимосвязей.</a:t>
            </a:r>
            <a:endParaRPr lang="ru-RU" alt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</a:pP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Сочетать показ предмета с активным действием ребенка по его обследованию (ощупывание, восприятие на вкус, запах и т. д.).</a:t>
            </a:r>
            <a:endParaRPr lang="ru-RU" alt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</a:pP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сопоставлять факты и выводы из рассуждений.</a:t>
            </a:r>
            <a:endParaRPr lang="ru-RU" alt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</a:pP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опыт практической деятельности с игровой деятельностью.</a:t>
            </a:r>
            <a:endParaRPr lang="ru-RU" alt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</a:pP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 детей мыслительные, моделирующие и преобразующие действия.</a:t>
            </a:r>
            <a:endParaRPr lang="ru-RU" alt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8538" y="333375"/>
            <a:ext cx="6418262" cy="5792788"/>
          </a:xfrm>
        </p:spPr>
        <p:txBody>
          <a:bodyPr/>
          <a:lstStyle/>
          <a:p>
            <a:pPr marL="0" indent="0" algn="just"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ru-RU" alt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Методы:</a:t>
            </a:r>
            <a:endParaRPr lang="ru-RU" altLang="ru-RU" sz="2400" i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Проблемно-поисковый метод: активные действия ребенка по обследованию объектов.</a:t>
            </a:r>
            <a:endParaRPr lang="ru-RU" alt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 за объектом.</a:t>
            </a:r>
            <a:endParaRPr lang="ru-RU" alt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иллюстраций.</a:t>
            </a:r>
            <a:endParaRPr lang="ru-RU" alt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элементами дискуссии.</a:t>
            </a:r>
            <a:endParaRPr lang="ru-RU" alt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рассказ воспитателя.</a:t>
            </a:r>
            <a:endParaRPr lang="ru-RU" alt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литературы.</a:t>
            </a:r>
            <a:endParaRPr lang="ru-RU" alt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опыта, эксперимента.</a:t>
            </a:r>
            <a:endParaRPr lang="ru-RU" alt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endParaRPr lang="ru-RU" alt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250" y="404813"/>
            <a:ext cx="7345363" cy="5721350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ru-RU" alt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детского экспериментирования</a:t>
            </a:r>
            <a:r>
              <a:rPr lang="ru-RU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eaLnBrk="1" hangingPunct="1">
              <a:buFontTx/>
              <a:buChar char="-"/>
            </a:pP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проблемы, которую необходимо разрешить; </a:t>
            </a:r>
          </a:p>
          <a:p>
            <a:pPr marL="0" indent="0" eaLnBrk="1" hangingPunct="1">
              <a:buFontTx/>
              <a:buChar char="-"/>
            </a:pP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целеполагание (что нужно сделать для решения проблемы);</a:t>
            </a:r>
            <a:endParaRPr lang="ru-RU" alt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indent="0" eaLnBrk="1" hangingPunct="1">
              <a:buFontTx/>
              <a:buChar char="-"/>
            </a:pP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выдвижение гипотез (поиск возможных путей решения);</a:t>
            </a:r>
            <a:endParaRPr lang="ru-RU" alt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indent="0" eaLnBrk="1" hangingPunct="1">
              <a:buFontTx/>
              <a:buChar char="-"/>
            </a:pP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проверка гипотез (сбор данных, реализация в действиях);</a:t>
            </a:r>
            <a:endParaRPr lang="ru-RU" alt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indent="0" eaLnBrk="1" hangingPunct="1">
              <a:buFontTx/>
              <a:buChar char="-"/>
            </a:pP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полученного результата (подтвердилось - не подтвердилось);</a:t>
            </a:r>
            <a:endParaRPr lang="ru-RU" alt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indent="0" eaLnBrk="1" hangingPunct="1">
              <a:buFontTx/>
              <a:buChar char="-"/>
            </a:pP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формулирование выводов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250" y="188640"/>
            <a:ext cx="7345363" cy="5937523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Требования при оборудовании</a:t>
            </a:r>
            <a:b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центра экспериментирования в группе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r>
              <a:rPr lang="ru-RU" sz="2400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400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•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безопасность для жизни и здоровья детей;</a:t>
            </a:r>
            <a:b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• достаточность;</a:t>
            </a:r>
            <a:b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• доступность расположения</a:t>
            </a:r>
          </a:p>
          <a:p>
            <a:pPr marL="0" indent="0" eaLnBrk="1" hangingPunct="1"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1916832"/>
            <a:ext cx="6336893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50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87824" y="550095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051720" y="430110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безопасности в центре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экспериментирования</a:t>
            </a:r>
          </a:p>
        </p:txBody>
      </p:sp>
      <p:pic>
        <p:nvPicPr>
          <p:cNvPr id="7" name="Объект 12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03" y="1261107"/>
            <a:ext cx="2271659" cy="31325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8156" y="2823832"/>
            <a:ext cx="2271895" cy="31396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845" y="1664958"/>
            <a:ext cx="2384746" cy="31325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8673" y="3175378"/>
            <a:ext cx="2322248" cy="313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06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7129938838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0648"/>
            <a:ext cx="2654340" cy="3807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3528" y="395372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 уголок экспериментирования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7584" y="1067960"/>
            <a:ext cx="48245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экспериментирования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делится на следующие компоненты: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-Компонент дидактический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-Компонент оборудования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-Компонент стимулирующий</a:t>
            </a:r>
          </a:p>
        </p:txBody>
      </p:sp>
      <p:pic>
        <p:nvPicPr>
          <p:cNvPr id="2" name="Picture 2" descr="C:\Users\Галина\Desktop\Баклыкова\23 д.с\IMG-20240416-WA0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9080"/>
            <a:ext cx="4305831" cy="245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Галина\Desktop\Баклыкова\23 д.с\IMG-20240416-WA00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320" y="4221087"/>
            <a:ext cx="4325168" cy="238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6272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386</Words>
  <Application>Microsoft Office PowerPoint</Application>
  <PresentationFormat>Экран (4:3)</PresentationFormat>
  <Paragraphs>77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Муниципальное дошкольное образовательное бюджетное учреждение  детский сад № 14 «Ладушки» г. Белорецк муниципального района Белорецкий район Республики Башкортостан</vt:lpstr>
      <vt:lpstr> . </vt:lpstr>
      <vt:lpstr>      Основной целью опытно- экспериментальной деятельности дошкольников является развитие свободной творческой и инициативной личности.       Детское экспериментирование это один из методов обучения и развития естественнонаучных представлений дошкольников.       В ходе опытно-экспериментальной деятельности дошкольник учится наблюдать, размышлять, сравнивать, отвечать на вопросы, делать выводы, устанавливать причинно-следственную связь,  соблюдать правила безопасности, углублять представление о живой и неживой природе, явлениях и объектах окружающего мира. Освоение систематизированных поисково-познавательных знаний детей, становление опытно-экспериментальных действий формирует основы логического мышления, обеспечивает максимальную эффективность интеллектуального развития дошкольников и их полноценную готовность к обучению в школе.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Методическая литература, схемы, используемые  в работе с детьми </vt:lpstr>
      <vt:lpstr>                                                                         Дошкольники-прирождённые                             исследователи.    На 6-м, 7-м году жизни все более углубляются представления детей об окружающем мире, эксперименты усложняются по содержанию и методике проведения. Теперь инициатива по проведению экспериментов чаще принадлежит детям. </vt:lpstr>
      <vt:lpstr>Формы работы опытно-экспериментальной деятельности детей старшего дошкольного возраста</vt:lpstr>
      <vt:lpstr>Презентация PowerPoint</vt:lpstr>
      <vt:lpstr>Структура проведения опытов:</vt:lpstr>
      <vt:lpstr>Опыт «Как увидеть воздух»</vt:lpstr>
      <vt:lpstr>Презентация PowerPoint</vt:lpstr>
      <vt:lpstr>Презентация PowerPoint</vt:lpstr>
      <vt:lpstr>Опыт «Цветная соль» 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Катенок</dc:creator>
  <cp:lastModifiedBy>Галина</cp:lastModifiedBy>
  <cp:revision>75</cp:revision>
  <dcterms:created xsi:type="dcterms:W3CDTF">2012-08-20T16:10:27Z</dcterms:created>
  <dcterms:modified xsi:type="dcterms:W3CDTF">2024-04-17T08:46:42Z</dcterms:modified>
</cp:coreProperties>
</file>